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22" r:id="rId4"/>
  </p:sldMasterIdLst>
  <p:notesMasterIdLst>
    <p:notesMasterId r:id="rId27"/>
  </p:notesMasterIdLst>
  <p:sldIdLst>
    <p:sldId id="290" r:id="rId5"/>
    <p:sldId id="291" r:id="rId6"/>
    <p:sldId id="292" r:id="rId7"/>
    <p:sldId id="275" r:id="rId8"/>
    <p:sldId id="293" r:id="rId9"/>
    <p:sldId id="294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11" r:id="rId18"/>
    <p:sldId id="303" r:id="rId19"/>
    <p:sldId id="279" r:id="rId20"/>
    <p:sldId id="304" r:id="rId21"/>
    <p:sldId id="305" r:id="rId22"/>
    <p:sldId id="306" r:id="rId23"/>
    <p:sldId id="308" r:id="rId24"/>
    <p:sldId id="278" r:id="rId25"/>
    <p:sldId id="30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99037-D915-46A8-A274-1F5065FD331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D0007-60A7-487C-AB9F-D565E9DC9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8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A57EC-B8B3-4A86-A330-9ED9DAA18B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70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171C1-ED46-4D83-940F-C28D26FCA5B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C3C08-4A59-4788-96FF-6BBECC7A46C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06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DFF8-E335-449D-A460-6FE6555D7D9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6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F8E3-3C41-4670-B386-BCA5E8E72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650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D6B9-D431-4DD7-A5A0-CF62E76CF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756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FF1A-1116-4834-85F6-EFEB18E7D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605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5AE4-E1B3-4590-93C5-987A9D8CA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863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2C12-546C-4868-8BB6-43232912E0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306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DCFC-FA26-40AA-BCED-308C27AA5E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64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CB1E-722B-49A5-B9F6-71D2558BC8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5278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FD7-6745-40F6-BD5A-99821C7877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884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678CE-2062-42E9-8DF7-782C9A3398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359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2F1D-F27E-4668-978F-B465B3262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757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F25C-EC2B-4B9E-A97D-C98F28ED4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788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52D4-0FED-4483-8D01-ADEA2B885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690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714C-CA16-4876-9866-1BF498B43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1348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2A82-A2D0-4D12-83AF-1EE4EEE0E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1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016E-01EB-4CEA-9447-534A794BA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039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A908-4F32-4389-9E55-770A55C1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2110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8B70-39CA-487B-8490-AA430BB1CA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6130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E394-2537-41D2-81E0-45953F8D65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6980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39E8-9210-4D41-8256-C6925D83D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81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AC660-AB88-4D62-B1F6-8B52E7E3E15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06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1A8E-B416-4445-A968-465BBBE0D4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0638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440B-F3B1-42D0-9DA4-3B00AB0DF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3842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D886-FD55-4A2F-B2EE-367330879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3401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C66C-7601-4927-981C-47D138A87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8108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591A-7BBC-4891-ADDF-93AE713CF2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5587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4DA4-9F18-4A11-8935-F409D2C24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370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8514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5545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0547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015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4F7DD-61B1-4427-BC2B-2547D92CCEA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81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349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7848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1230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8526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1442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337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53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A5FCF-9625-4731-8AF0-0DEC343917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7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54AFB-E2D8-4DCF-B1E7-8870768518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38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D8A29-7BC1-41DC-A6D6-C44214E50D5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87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E9212-C74F-45DE-9B2B-B2109CB9329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70CA-812A-4B16-9258-6511BF297D2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6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C7854-6AE3-4D71-9319-A904F4BC831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70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8F1F9-B631-4B0D-85C2-B1E46DC959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697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94EE05-176B-44B8-839A-464BC20F4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4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8C8D-1B8C-4833-8F80-89BA14BAE65E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16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200150" y="2565400"/>
            <a:ext cx="9979025" cy="1584325"/>
          </a:xfrm>
          <a:ln>
            <a:solidFill>
              <a:schemeClr val="accent5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суицидального поведения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Способы оказания помощи.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altLang="ru-RU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208213" y="4452938"/>
            <a:ext cx="8304212" cy="9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marR="0" lvl="0" indent="-182563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Ксения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Константиновна </a:t>
            </a:r>
            <a:r>
              <a:rPr kumimoji="0" lang="ru-RU" alt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Батохина</a:t>
            </a:r>
            <a:endParaRPr kumimoji="0" lang="ru-RU" altLang="ru-RU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182563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  <a:tabLst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ru-RU" altLang="ru-RU" sz="2400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ач-психотерапевт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261938"/>
            <a:ext cx="63452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3510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7"/>
            <a:ext cx="122142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66050" cy="1079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Слова, которые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помогают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16050" y="1557338"/>
            <a:ext cx="10440988" cy="4032250"/>
          </a:xfrm>
        </p:spPr>
        <p:txBody>
          <a:bodyPr anchor="ctr"/>
          <a:lstStyle/>
          <a:p>
            <a:pPr marL="44450" indent="0" algn="just">
              <a:buFont typeface="Arial" panose="020B0604020202020204" pitchFamily="34" charset="0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-  «Ты не один в этом мире, тебя любят и ценят, без тебя ничего не получается». </a:t>
            </a:r>
          </a:p>
          <a:p>
            <a:pPr marL="44450" indent="0" algn="just">
              <a:buFont typeface="Arial" panose="020B0604020202020204" pitchFamily="34" charset="0"/>
              <a:buNone/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algn="just">
              <a:buFont typeface="Arial" panose="020B0604020202020204" pitchFamily="34" charset="0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- «Moжeтe не верить этому сейчас, но скоро все изменится к лучшему».</a:t>
            </a:r>
          </a:p>
          <a:p>
            <a:pPr marL="44450" indent="0" algn="just">
              <a:buFont typeface="Arial" panose="020B0604020202020204" pitchFamily="34" charset="0"/>
              <a:buNone/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algn="just">
              <a:buFont typeface="Arial" panose="020B0604020202020204" pitchFamily="34" charset="0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- «Boзмoжнo, я не в состоянии понять, как Вы себя чувствуете, но я хочу помочь». </a:t>
            </a:r>
          </a:p>
        </p:txBody>
      </p:sp>
      <p:pic>
        <p:nvPicPr>
          <p:cNvPr id="1229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063871" y="4393878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47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2174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9290050" cy="10810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разговариваете c суицидальным человеком </a:t>
            </a: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241300"/>
            <a:ext cx="1079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1221105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413" y="1473200"/>
            <a:ext cx="11953875" cy="5229225"/>
          </a:xfrm>
        </p:spPr>
        <p:txBody>
          <a:bodyPr rtlCol="0" anchor="ctr">
            <a:noAutofit/>
          </a:bodyPr>
          <a:lstStyle/>
          <a:p>
            <a:pPr marL="331470" indent="-285750" algn="just" fontAlgn="auto">
              <a:lnSpc>
                <a:spcPct val="134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Будьте сочувствующим, понимающим, заботливым, терпеливыми, спокойными, принимающими, не осуждайте. </a:t>
            </a:r>
          </a:p>
          <a:p>
            <a:pPr marL="331470" indent="-285750" algn="just" fontAlgn="auto">
              <a:lnSpc>
                <a:spcPct val="134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Пусть человек знает, что вы заботитесь, что он не одинок и его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жизнь важна для вас. </a:t>
            </a:r>
          </a:p>
          <a:p>
            <a:pPr marL="331470" indent="-285750" algn="just" fontAlgn="auto">
              <a:lnSpc>
                <a:spcPct val="134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Будьте внимательным слушателем. Дайте возможность еще и еще раз рассказать о печальных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событиях. Пусть человек выразит отчаяние, выступит c гневом.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Heзaвиcимo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от того, насколько негативен разговор, тот факт, что он состоялся, является положительным знаком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Убедите человека, что он поступают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правильно, говоря o своих чувствах.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31470" indent="-285750" algn="just" fontAlgn="auto">
              <a:lnSpc>
                <a:spcPct val="134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Подчеркивайте,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человек должен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чувствовать то, что чувствуют, что это нормальное явление;</a:t>
            </a:r>
          </a:p>
          <a:p>
            <a:pPr marL="331470" indent="-285750" algn="just" fontAlgn="auto">
              <a:lnSpc>
                <a:spcPct val="134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Заверьте его,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что вы можете быть полезны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31470" indent="-285750" algn="just" fontAlgn="auto">
              <a:lnSpc>
                <a:spcPct val="134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Предложите надежду. Убедите человека в том, что помощь доступна и что суицидальные чувства являются временными.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400360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24" y="0"/>
            <a:ext cx="122142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331788"/>
            <a:ext cx="7766050" cy="8350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надо: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87488" y="1412875"/>
            <a:ext cx="10488612" cy="4822825"/>
          </a:xfrm>
        </p:spPr>
        <p:txBody>
          <a:bodyPr anchor="ctr"/>
          <a:lstStyle/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Спорить c суицидальным человеком. 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 лекции o ценности жизни или ошибочности суицида. 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Обещать конфиденциальность 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Предлагать способы исправить проблемы, давать советы.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Допускать, что суицид является психическим заболеванием.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Давать обещания, которые вы не сможете выполнить, ибо это приведет к обманутым надеждам, разочарованию, которые разрушат лучшие намерения.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 замечания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типа «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нужно вспоминать об этом, вам и так тяжело»;</a:t>
            </a:r>
          </a:p>
          <a:p>
            <a:pPr marL="387350" indent="-342900" algn="just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Стараться рационализировать бытие.</a:t>
            </a:r>
          </a:p>
        </p:txBody>
      </p:sp>
      <p:pic>
        <p:nvPicPr>
          <p:cNvPr id="1536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23972" y="4393878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4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55488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35560" y="3414514"/>
            <a:ext cx="9217025" cy="1512888"/>
          </a:xfrm>
          <a:ln w="28575">
            <a:noFill/>
          </a:ln>
        </p:spPr>
        <p:txBody>
          <a:bodyPr rtlCol="0" anchor="ctr">
            <a:normAutofit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Роль разных социальных групп в раннем выявлении суицидального риска.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67097"/>
            <a:ext cx="6904718" cy="27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9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9877" t="17560" r="12132" b="5588"/>
          <a:stretch/>
        </p:blipFill>
        <p:spPr bwMode="auto">
          <a:xfrm>
            <a:off x="1243584" y="182880"/>
            <a:ext cx="9208008" cy="6519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783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7443" cy="68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5480" y="2477583"/>
            <a:ext cx="105131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Прислушивайтесь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своему ребенку, даже если он ничего 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Обращайте внимание, если ребенок ведет себя не как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Поговорите с ребенком, окажите эмоциональную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делайте тайны из его состояния, расскажите о нем учителю или школьному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Вы чувствуете, что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справляетесь с его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отведите его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поликлинику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больницу.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5486" y="31279"/>
            <a:ext cx="4236514" cy="22225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47528" y="453964"/>
            <a:ext cx="550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>
              <a:spcAft>
                <a:spcPts val="1200"/>
              </a:spcAft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опекуны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039483" y="4321870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7443" cy="68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3512" y="2443087"/>
            <a:ext cx="1022513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Слушайте и предлагайте свою поддержку.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Спросите, как Вы можете помочь. Узнайте, не хочет ли человек, за которым Вы ухаживаете, побеседовать с участковым врачом, психологом или другим специалистом.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подозреваете, что человек, за которым Вы ухаживаете, готовится уйти из жизни, прямо спросите, думал ли он о самоубийстве Получив положительный ответ, будьте готовы к привлечению других людей для решения проблемы.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заботитесь о ком-то, кто подвержен высокому риску самоубийства, создайте для него безопасную среду.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453964"/>
            <a:ext cx="624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>
              <a:spcAft>
                <a:spcPts val="12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работники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8248" y="116652"/>
            <a:ext cx="3749915" cy="1967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6" y="4465886"/>
            <a:ext cx="3411537" cy="90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7443" cy="68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488" y="2155197"/>
            <a:ext cx="105855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Обращайте внимание на изменения в поведении друга.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Спросите друга напрямую о самоубийстве.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 должен знать, что Вы беспокойтесь о нем и всегда готовы прийти на помощь.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Будьте готовы прийти на помощь в любое время.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Будьте готовы слушать.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Будьте всегда доступными для общения.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Проводите с ним время, отвлекайте его от душевной боли, говорите о будущем.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суицида не является табуированной, разговаривайте о самоубийстве.</a:t>
            </a:r>
          </a:p>
          <a:p>
            <a:pPr marL="990600" algn="just">
              <a:spcAft>
                <a:spcPts val="6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Лучше потерять дружбу, чем потерять друга.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3792" y="424744"/>
            <a:ext cx="1821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5509" y="100057"/>
            <a:ext cx="3737537" cy="19607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5" y="4537894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9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7443" cy="68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488" y="1935975"/>
            <a:ext cx="1058555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 спросите, думает ли он о самоубийстве.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Слушайте без осуждения.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Отнеситесь к нему серьезно.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Сохраняйте спокойствие.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оставляйте ученика наедине с самим с собой.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Уберите в безопасное в место все предметы, которые могут быть использованы для совершения самоубийства.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Обратитесь за помощью: отведите учащегося к школьному психологу.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обещайте ученику хранить его суицидальные мысли в тайне.</a:t>
            </a:r>
            <a:endParaRPr lang="ru-RU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0651" y="99475"/>
            <a:ext cx="73696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системы образования</a:t>
            </a:r>
          </a:p>
          <a:p>
            <a:pPr lvl="0"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ученик доверяет Вам и делится своими мыслями о самоубийстве, ваша задача — действовать.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3798" y="99476"/>
            <a:ext cx="3326872" cy="1745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64628" y="4465886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7443" cy="68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488" y="1935975"/>
            <a:ext cx="105855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arenR" startAt="9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Организуйте в школе систему по профилактике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самоубийств.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arenR" startAt="9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Содействуйте созданию и развитию благоприятной и открытой среды в вашей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arenR" startAt="9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Заручитесь поддержкой администрации школы, чтобы сделать приоритетными и регулярными занятия по профилактике суицидального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arenR" startAt="9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Сформируйте рабочую группу из психологов, педагогов, старшеклассников, которая будет заниматься предупреждением суицидов и оказанием помощи в среде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7704" y="448930"/>
            <a:ext cx="7369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системы образования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3798" y="99476"/>
            <a:ext cx="3326872" cy="1745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6" y="4537894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4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063750" y="1844675"/>
            <a:ext cx="9217025" cy="1512888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 rtlCol="0" anchor="ctr">
            <a:normAutofit/>
          </a:bodyPr>
          <a:lstStyle/>
          <a:p>
            <a:pPr marL="182880" algn="just" fontAlgn="auto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Никогда еще человек не отказывался от жизни, когда она, хоть чего-то ещё стоила.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11675" y="3716338"/>
            <a:ext cx="7516813" cy="1485900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Самоубийство – мольба о помощи, которую никто не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услышал.</a:t>
            </a:r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6200"/>
            <a:ext cx="2952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7438" y="3017838"/>
            <a:ext cx="49355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(Дэвид Юм, шотландский философ,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XVIII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век)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6300" y="4859338"/>
            <a:ext cx="479425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19D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(Равиль Алев, российский писатель,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19D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XX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19D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век)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19D1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5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7443" cy="68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905" y="2187614"/>
            <a:ext cx="105855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знать, когда пора переводить беседу с соматических проблем на психическое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подозреваете, что у пациента есть суицидальные мысли спросите у него об этом напрямую.  Если Вы получаете положительный ответ, Вы должны четко представлять, что надо делать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дальше.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только подозреваете у пациента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суицидальные намерения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найдите возможность не отпускать его из поля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зрения.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Объясняйте важность психиатрической помощи, разрушайте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стереотипы.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Измените ситуацию в больнице, в которой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работаете.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0651" y="268797"/>
            <a:ext cx="7369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первичного звена здравоохранения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9780" y="116632"/>
            <a:ext cx="3568684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6" y="4537894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9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43" y="0"/>
            <a:ext cx="12217443" cy="684030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8" t="20358" b="18796"/>
          <a:stretch/>
        </p:blipFill>
        <p:spPr bwMode="auto">
          <a:xfrm>
            <a:off x="-25442" y="1412775"/>
            <a:ext cx="12242886" cy="5427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68" y="2564904"/>
            <a:ext cx="115932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8-800-100-09-06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бесплатный анонимный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круглосуточный телефон доверия психологов и психотерапевтов Минздрава Удмуртии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8-800-333-44-34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бесплатная общероссийская линия телефона доверия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8-499-216-50-50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  Центр экстренной психологической помощи МЧС России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8-800-200-01-22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Детский телефон доверия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://ПерезагрузиСтресс.рф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0417" y="317482"/>
            <a:ext cx="6827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381" y="1491367"/>
            <a:ext cx="111612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и в Удмуртии профессиональная помощь при суицидально-опасных состояниях доступна 24 часа в сутки 7 дней в неделю.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839" y="124772"/>
            <a:ext cx="1152244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81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027613"/>
            <a:ext cx="4177134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64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87488" y="2060575"/>
            <a:ext cx="10440987" cy="2089150"/>
          </a:xfrm>
        </p:spPr>
        <p:txBody>
          <a:bodyPr anchor="ctr"/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Личностно-семейные факторы.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психического и физического здоровья.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Конфликты и противоречия в межличностных взаимоотношениях. 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Трудности материально-бытового характера.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78275" y="384175"/>
            <a:ext cx="47879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0"/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ПРИЧИНЫ СУИЦИДОВ</a:t>
            </a:r>
            <a:endParaRPr kumimoji="0" lang="ru-RU" sz="2000" b="1" i="0" u="none" strike="noStrike" kern="1200" cap="none" spc="0" normalizeH="0" baseline="0" noProof="0" dirty="0">
              <a:ln w="0"/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6" y="4537894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489" y="1787936"/>
            <a:ext cx="10153128" cy="334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Суицидальная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попытка.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Подготовка 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суициду.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Суицидальные высказывания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записки, в том числе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социальных сетях.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Высказывания безысходности, безвыходности, бессмысленности существования, суицидальные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мысли.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1584" y="404664"/>
            <a:ext cx="953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признаки суицидального поведения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6" y="4465886"/>
            <a:ext cx="3411537" cy="90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9496" y="1537648"/>
            <a:ext cx="10153128" cy="508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привычного настроения, депрессия, безрадостность, тревога, апатия, «уход в себя».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Немотивированные, ранее не свойственные вспышки агрессии.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Злоупотребление алкоголем или наркотиками, ранее не наблюдавшееся.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Завершение начатых дел, раздача подарков, подготовка завещания.</a:t>
            </a: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476672"/>
            <a:ext cx="1014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Косвенные признаки суицидального поведения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3846" y="4393878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9496" y="1537648"/>
            <a:ext cx="10153128" cy="469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Кто-то открыто угрожает убить себя, причинить себе повреждения или говорит о желании умереть.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Кто-то ищет способы убить себя, доступ к оружию или другим смертоносным предметам.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Кто-то говорит или пишет Вам о своей скорой смерти, отправляет фотографии самоповреждений.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Вы видите человека, опасно гуляющего по крыше или намеревающегося выброситься из окна.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Вы видите человека, только что пытавшегося совершить суицидальную попытку.</a:t>
            </a: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188640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экстренных служб.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Звоните обязательно в экстренные службы если Вы видите или слышите следующее: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55103" y="4465886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6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9496" y="1537648"/>
            <a:ext cx="10153128" cy="425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Сохраняйте контакт с человеком.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Выясните, проходит ли человек лечение у специалиста.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Обсуждайте без страха сам задуманный суицид.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Говорите о перспективах в жизни и о возможном будущем.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Обсуждайте причину задуманного суицида.</a:t>
            </a:r>
          </a:p>
          <a:p>
            <a:pPr marL="457200" indent="-4572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Проявляйте элементарную человеческую заботу.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5480" y="230451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помощь можно оказать до обращения к специалисту?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42526" y="4537894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1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7"/>
            <a:ext cx="122142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460375"/>
            <a:ext cx="9097963" cy="576263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СПОСОБЫ НАЧАТЬ РАЗГОВОР О СУИЦИДЕ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16050" y="1628775"/>
            <a:ext cx="10583863" cy="3960813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«B последнее время меня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беспокоит, что Вы…».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Heдaвнo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 заметил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некоторые изменения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Вас 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подумал,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как </a:t>
            </a:r>
            <a:r>
              <a:rPr lang="ru-RU" dirty="0">
                <a:latin typeface="Arial" pitchFamily="34" charset="0"/>
                <a:cs typeface="Arial" pitchFamily="34" charset="0"/>
              </a:rPr>
              <a:t>вы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поживаете?».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u-RU" dirty="0">
                <a:latin typeface="Arial" pitchFamily="34" charset="0"/>
                <a:cs typeface="Arial" pitchFamily="34" charset="0"/>
              </a:rPr>
              <a:t>«Я хотел c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поговорить, потому что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Ваше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поведение показалось мне необычным». </a:t>
            </a: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46719" y="4537894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391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2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404813"/>
            <a:ext cx="8424862" cy="7921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Boпpocы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которые можно задать: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87488" y="1484313"/>
            <a:ext cx="10512425" cy="4465637"/>
          </a:xfrm>
        </p:spPr>
        <p:txBody>
          <a:bodyPr rtlCol="0" anchor="ctr">
            <a:normAutofit fontScale="92500" lnSpcReduction="20000"/>
          </a:bodyPr>
          <a:lstStyle/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«Когда у Вас изменилось настроение?» </a:t>
            </a: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«Случилось ли что-то, почему Вы такой грустный?»</a:t>
            </a: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«Что произошло в вашей жизни с тех пор, как возникли эти перемены?»</a:t>
            </a: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«К кому из окружающих они имели отношение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?»</a:t>
            </a: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Что с вами случилось за последнее время?»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моему мнению, вы сейчас заплачете».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Вы все-таки взволнованы. Может, если вы поделитесь своими проблемами со мной, я постараюсь понять вас».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Чем я Вам могу помочь?»</a:t>
            </a:r>
          </a:p>
          <a:p>
            <a:pPr marL="46037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«Вы думали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oбратиться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к врачу?»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3"/>
            <a:ext cx="1152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50911" y="4321870"/>
            <a:ext cx="3411537" cy="9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57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1234</Words>
  <Application>Microsoft Office PowerPoint</Application>
  <PresentationFormat>Произвольный</PresentationFormat>
  <Paragraphs>127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Office Theme</vt:lpstr>
      <vt:lpstr>1_Office Theme</vt:lpstr>
      <vt:lpstr>2_Office Theme</vt:lpstr>
      <vt:lpstr>Слайд 1</vt:lpstr>
      <vt:lpstr>Никогда еще человек не отказывался от жизни, когда она, хоть чего-то ещё стоила.</vt:lpstr>
      <vt:lpstr>Слайд 3</vt:lpstr>
      <vt:lpstr>Слайд 4</vt:lpstr>
      <vt:lpstr>Слайд 5</vt:lpstr>
      <vt:lpstr>Слайд 6</vt:lpstr>
      <vt:lpstr>Слайд 7</vt:lpstr>
      <vt:lpstr>СПОСОБЫ НАЧАТЬ РАЗГОВОР О СУИЦИДЕ</vt:lpstr>
      <vt:lpstr>Boпpocы, которые можно задать: </vt:lpstr>
      <vt:lpstr>Слова, которые помогают</vt:lpstr>
      <vt:lpstr>Когда разговариваете c суицидальным человеком </vt:lpstr>
      <vt:lpstr>He надо: </vt:lpstr>
      <vt:lpstr>Роль разных социальных групп в раннем выявлении суицидального риска.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суицидального поведения.</dc:title>
  <dc:creator>Ксения</dc:creator>
  <cp:lastModifiedBy>Пользователь Windows</cp:lastModifiedBy>
  <cp:revision>22</cp:revision>
  <dcterms:created xsi:type="dcterms:W3CDTF">2018-09-01T10:02:18Z</dcterms:created>
  <dcterms:modified xsi:type="dcterms:W3CDTF">2018-09-17T13:46:31Z</dcterms:modified>
</cp:coreProperties>
</file>